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3" r:id="rId6"/>
    <p:sldId id="272" r:id="rId7"/>
    <p:sldId id="260" r:id="rId8"/>
    <p:sldId id="261" r:id="rId9"/>
    <p:sldId id="262" r:id="rId10"/>
    <p:sldId id="263" r:id="rId11"/>
    <p:sldId id="276" r:id="rId12"/>
    <p:sldId id="264" r:id="rId13"/>
    <p:sldId id="265" r:id="rId14"/>
    <p:sldId id="274" r:id="rId15"/>
    <p:sldId id="275" r:id="rId16"/>
    <p:sldId id="266" r:id="rId17"/>
    <p:sldId id="283" r:id="rId18"/>
    <p:sldId id="267" r:id="rId19"/>
    <p:sldId id="268" r:id="rId20"/>
    <p:sldId id="269" r:id="rId21"/>
    <p:sldId id="270" r:id="rId22"/>
    <p:sldId id="271" r:id="rId23"/>
    <p:sldId id="284" r:id="rId24"/>
    <p:sldId id="285" r:id="rId25"/>
    <p:sldId id="280" r:id="rId26"/>
  </p:sldIdLst>
  <p:sldSz cx="12192000" cy="6858000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455" autoAdjust="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F1495-223A-4319-BB21-EAF68DBB087C}" type="datetimeFigureOut">
              <a:rPr lang="hr-HR" smtClean="0"/>
              <a:t>27.2.2019.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72EC4-BC6C-4340-B142-4460EE65A4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15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72EC4-BC6C-4340-B142-4460EE65A4B8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2771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72EC4-BC6C-4340-B142-4460EE65A4B8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0836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72EC4-BC6C-4340-B142-4460EE65A4B8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3595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72EC4-BC6C-4340-B142-4460EE65A4B8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6147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72EC4-BC6C-4340-B142-4460EE65A4B8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252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72EC4-BC6C-4340-B142-4460EE65A4B8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1815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72EC4-BC6C-4340-B142-4460EE65A4B8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2663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72EC4-BC6C-4340-B142-4460EE65A4B8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6822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72EC4-BC6C-4340-B142-4460EE65A4B8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3611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Kako </a:t>
            </a:r>
            <a:r>
              <a:rPr lang="hr-HR" smtClean="0"/>
              <a:t>spriječiti </a:t>
            </a:r>
          </a:p>
          <a:p>
            <a:r>
              <a:rPr lang="hr-HR" smtClean="0"/>
              <a:t>• </a:t>
            </a:r>
            <a:r>
              <a:rPr lang="hr-HR" dirty="0" smtClean="0"/>
              <a:t>Biti primjer djetetu u stvarnome i virtualnome svijetu: poštovati druge i pružati im podršku, izbjegavati vikanje, tjelesno nasilje i manipuliranje, pokazati djetetu kako se nositi sa svađom i različitim mišljenjima na djelotvoran način itd. </a:t>
            </a:r>
          </a:p>
          <a:p>
            <a:r>
              <a:rPr lang="hr-HR" dirty="0" smtClean="0"/>
              <a:t>• Upoznati se s online aktivnostima i online terminologijom (blogovima, chatom, e-mail računom, Facebookom i slično). </a:t>
            </a:r>
          </a:p>
          <a:p>
            <a:r>
              <a:rPr lang="hr-HR" dirty="0" smtClean="0"/>
              <a:t>• Razgovarati o elektroničkome nasilju: razgovarati s djetetom o važnosti i obilježjima pravoga prijateljstva te podijeliti vlastita iskustva, ako ih imate, u kojima ste bili žrtva nasilja, na taj ćete način ohrabriti dijete da vam se obrati ako ima problem. </a:t>
            </a:r>
          </a:p>
          <a:p>
            <a:r>
              <a:rPr lang="hr-HR" dirty="0" smtClean="0"/>
              <a:t>• Ukazati na važnost empatije: objasniti djetetu kakvo je ponašanje poželjno, pomoći mu da shvati da neodgovorno ponašanje prema drugima, koje njega možda zabavlja, drugoj djeci smeta. </a:t>
            </a:r>
          </a:p>
          <a:p>
            <a:r>
              <a:rPr lang="hr-HR" dirty="0" smtClean="0"/>
              <a:t>• Ograničiti vrijeme koje dijete provodi na računalu, ukazati na važnost druženja s prijateljima. </a:t>
            </a:r>
          </a:p>
          <a:p>
            <a:r>
              <a:rPr lang="hr-HR" dirty="0" smtClean="0"/>
              <a:t>• Raspravljati s djetetom o načinima rješavanja problema i frustracija bez pribjegavanja nasilnomu ponašanju. </a:t>
            </a:r>
          </a:p>
          <a:p>
            <a:r>
              <a:rPr lang="hr-HR" dirty="0" smtClean="0"/>
              <a:t>• Osnažiti dijete i biti mu potpora: raditi na samopoštovanju djece koja su žrtve nasilja, a pažnju djece koja provode nasilje nad drugima usredotočiti na njihove pozitivne osobine te usmjeriti njihovo ponašanje u dobre svrhe, primjerice, pokazati im da znaju biti dobre vođe i sl. </a:t>
            </a:r>
          </a:p>
          <a:p>
            <a:r>
              <a:rPr lang="hr-HR" dirty="0" smtClean="0"/>
              <a:t>• Znati slušati: ne odgađati rješavanje problema koje je dijete podijelilo s vama, već se raspitati o detaljima incidenta i zahvaliti djetetu za hrabrost i iskrenost. </a:t>
            </a:r>
          </a:p>
          <a:p>
            <a:r>
              <a:rPr lang="hr-HR" dirty="0" smtClean="0"/>
              <a:t>• Biti djetetov odvjetnik: otvoriti novi online račun, sačuvati primjere e-pošte kojima se djetetu prijetilo ili ga se na bilo koji način uznemiravalo; kontaktirati pružatelja internetske usluge o njihovu pravilniku o ponašanju na mreži, tražiti rješenja problema.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72EC4-BC6C-4340-B142-4460EE65A4B8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6650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72EC4-BC6C-4340-B142-4460EE65A4B8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7338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Istraživanje nasilja putem interneta u 25 europskih zemalja pokazuje da je 12% djece u dobi od 9 do 16 godina bilo izloženo uznemirujućim sadržajima na internetu, 39% se suočilo s više od  rizika, 5% djece je ponovljeno izloženo nekom obliku e – nasilja, a 3% djece je ovim putem nasilno prema drugoj djeci (prema Milković – Nikčević, 2016).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err="1" smtClean="0"/>
              <a:t>Cyberbullying</a:t>
            </a:r>
            <a:r>
              <a:rPr lang="hr-HR" dirty="0" smtClean="0"/>
              <a:t> je samo jedan oblik ukupnog vršnjačkog nasilja te ga treba prevenirati zajedno sa svim drugim oblicima nasilja jer su mu uzroci isti ili slični.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72EC4-BC6C-4340-B142-4460EE65A4B8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1786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72EC4-BC6C-4340-B142-4460EE65A4B8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1796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72EC4-BC6C-4340-B142-4460EE65A4B8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1725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72EC4-BC6C-4340-B142-4460EE65A4B8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3666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72EC4-BC6C-4340-B142-4460EE65A4B8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4193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72EC4-BC6C-4340-B142-4460EE65A4B8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5819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72EC4-BC6C-4340-B142-4460EE65A4B8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6782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Elektroničko nasilje (</a:t>
            </a:r>
            <a:r>
              <a:rPr lang="hr-HR" dirty="0" err="1" smtClean="0"/>
              <a:t>cyberbullying</a:t>
            </a:r>
            <a:r>
              <a:rPr lang="hr-HR" dirty="0" smtClean="0"/>
              <a:t>) vrsta je agresivnoga ponašanja koje se manifestira prijetnjama, ponižavanjima, zastrašivanjima ili zlostavljanjima neke osobe od strane jednoga ili više pojedinaca internetom, mobitelom i ostalim komunikacijskim uređajima. U današnje je vrijeme sve prisutniji zbog anonimnosti iza koje se nasilnik može skriti i koja mu pruža sigurnost. Kako bi se pomoglo djeci žrtvama elektroničkog nasilja kako bi se ponovno osjetila sigurnima, ali i da bi se spriječio takav tip nasilja, potrebna je angažiranost roditelja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72EC4-BC6C-4340-B142-4460EE65A4B8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085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72EC4-BC6C-4340-B142-4460EE65A4B8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1683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72EC4-BC6C-4340-B142-4460EE65A4B8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9725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72EC4-BC6C-4340-B142-4460EE65A4B8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9808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72EC4-BC6C-4340-B142-4460EE65A4B8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7009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72EC4-BC6C-4340-B142-4460EE65A4B8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2339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Primjer: Ana dozna Petrinu lozinku za njezinu e-mail adresu ili nadimak na chatu. Tako s njezine e-mail adrese može slati uznemirujuće poruke </a:t>
            </a:r>
            <a:r>
              <a:rPr lang="hr-HR" dirty="0" err="1" smtClean="0"/>
              <a:t>Petrinim</a:t>
            </a:r>
            <a:r>
              <a:rPr lang="hr-HR" dirty="0" smtClean="0"/>
              <a:t> prijateljima, ostavljati neprimjerene poruke na blogu, chatu ili forumu. Svima se tako čini da je žrtva (Petra) zapravo ta koja čini loše stvari. Prijatelji će se posvađati s Petrom, administrator će isključiti njezin profil ili email adresu, roditelji će se naljutiti na nju i bit će kažnjena. Oni su posrednici u zlostavljanju, a toga nisu ni svjesni.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NAJOPASNIJA VRSTA NASILJA PREKO INTERNETA JER ČESTO UKLJUČUJE ODRASLE, MEĐU KOJIMA IMA MNOGO LJUDI S LOŠIM NAMJERAMA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72EC4-BC6C-4340-B142-4460EE65A4B8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007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EAFD-F50A-4E97-99B2-F896AC9A4960}" type="datetime1">
              <a:rPr lang="en-US" smtClean="0"/>
              <a:t>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577B-A5C8-4B68-A3D4-2AF28FD61BB1}" type="datetime1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BEA5-23B9-4754-8A5D-A1A8493F26B8}" type="datetime1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B7A6-D127-4EB4-9FAE-095A9EF47CD4}" type="datetime1">
              <a:rPr lang="en-US" smtClean="0"/>
              <a:t>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7503-9304-4F53-A756-43C4DB4C1E71}" type="datetime1">
              <a:rPr lang="en-US" smtClean="0"/>
              <a:t>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7596-F90E-4054-A1AD-83BFD6AC7EAB}" type="datetime1">
              <a:rPr lang="en-US" smtClean="0"/>
              <a:t>2/27/2019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010F-9518-4599-837F-88D457D1144B}" type="datetime1">
              <a:rPr lang="en-US" smtClean="0"/>
              <a:t>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15FD-E09F-4F6F-BDD9-8E56642D947E}" type="datetime1">
              <a:rPr lang="en-US" smtClean="0"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4BEE-108E-460F-BF8A-991A9EB8B2A1}" type="datetime1">
              <a:rPr lang="en-US" smtClean="0"/>
              <a:t>2/27/2019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5537-3EB2-408C-95F9-311FB563BD2C}" type="datetime1">
              <a:rPr lang="en-US" smtClean="0"/>
              <a:t>2/27/2019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F2B22-375E-4B70-9271-89A690F230B3}" type="datetime1">
              <a:rPr lang="en-US" smtClean="0"/>
              <a:t>2/27/2019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2D33BBF-39ED-48EC-8BC0-D3DF7F6D95B7}" type="datetime1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si.hr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tzanet.hr/Portals/0/Kurikulum/PrirucniciZaRoditelje/Modul4/Modul_4_roditelji_5_4.pdf" TargetMode="External"/><Relationship Id="rId3" Type="http://schemas.openxmlformats.org/officeDocument/2006/relationships/hyperlink" Target="http://www.dansigurnijeginterneta.org/" TargetMode="External"/><Relationship Id="rId7" Type="http://schemas.openxmlformats.org/officeDocument/2006/relationships/hyperlink" Target="http://www.petzanet.hr/Portals/0/Kurikulum/PrirucniciZaRoditelje/Modul4/Modul_4_roditelji_5_5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tzanet.hr/Kurikulum/7-i-8-razred/priru%C4%8Dnik-za-roditelje" TargetMode="External"/><Relationship Id="rId5" Type="http://schemas.openxmlformats.org/officeDocument/2006/relationships/hyperlink" Target="http://www.medijskapismenost.hr/roditelji/" TargetMode="External"/><Relationship Id="rId4" Type="http://schemas.openxmlformats.org/officeDocument/2006/relationships/hyperlink" Target="https://www.sigurnostnainternetu.hr/" TargetMode="External"/><Relationship Id="rId9" Type="http://schemas.openxmlformats.org/officeDocument/2006/relationships/hyperlink" Target="http://www.petzanet.hr/Portals/0/Kurikulum/PrirucniciZaRoditelje/Modul4/Modul_4_roditelji_5_2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zanet.hr/Portals/0/Kurikulum/PrirucniciZaRoditelje/Modul4/Modul_4_roditelji_5_1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etzanet.hr/Portals/0/Kurikulum/PrirucniciZaUcitelje/Modul4/PunaPriprema/2%203%20%20Privatnost%20i%20dijeljenje%20sadr%C5%BEaja.pdf" TargetMode="External"/><Relationship Id="rId4" Type="http://schemas.openxmlformats.org/officeDocument/2006/relationships/hyperlink" Target="http://www.petzanet.hr/Portals/0/Kurikulum/PrirucniciZaUcitelje/Modul4/PunaPriprema/5%206%20%20Ovo%20bi%20mogla%20biti%20i%20tvoja%20pri%C4%8Da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OhjBmF94i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W0NeUSSW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7461" y="1387366"/>
            <a:ext cx="9635359" cy="2172333"/>
          </a:xfrm>
        </p:spPr>
        <p:txBody>
          <a:bodyPr/>
          <a:lstStyle/>
          <a:p>
            <a:r>
              <a:rPr lang="hr-HR" dirty="0" err="1" smtClean="0"/>
              <a:t>CyberbullYing</a:t>
            </a:r>
            <a:r>
              <a:rPr lang="hr-HR" dirty="0" smtClean="0"/>
              <a:t> – nasilje putem interneta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65739" y="4352544"/>
            <a:ext cx="8513378" cy="1239894"/>
          </a:xfrm>
        </p:spPr>
        <p:txBody>
          <a:bodyPr>
            <a:noAutofit/>
          </a:bodyPr>
          <a:lstStyle/>
          <a:p>
            <a:r>
              <a:rPr lang="hr-HR" sz="2400" dirty="0" smtClean="0"/>
              <a:t>Kristina </a:t>
            </a:r>
            <a:r>
              <a:rPr lang="hr-HR" sz="2400" dirty="0" err="1" smtClean="0"/>
              <a:t>Slišurić</a:t>
            </a:r>
            <a:r>
              <a:rPr lang="hr-HR" sz="2400" dirty="0" smtClean="0"/>
              <a:t>, dipl. informatičar</a:t>
            </a:r>
          </a:p>
          <a:p>
            <a:r>
              <a:rPr lang="hr-HR" sz="2400" dirty="0" smtClean="0"/>
              <a:t>OŠ „Matija Gubec” </a:t>
            </a:r>
            <a:r>
              <a:rPr lang="hr-HR" sz="2400" dirty="0" err="1" smtClean="0"/>
              <a:t>Cernik</a:t>
            </a:r>
            <a:endParaRPr lang="hr-HR" sz="2400" dirty="0" smtClean="0"/>
          </a:p>
          <a:p>
            <a:endParaRPr lang="hr-HR" sz="2400" dirty="0"/>
          </a:p>
          <a:p>
            <a:r>
              <a:rPr lang="hr-HR" sz="2400" dirty="0" smtClean="0"/>
              <a:t>PREDAVANJE ZA RODITELJSKI SASTANAK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790" y="2971419"/>
            <a:ext cx="3314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6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sti oblačić 5"/>
          <p:cNvSpPr/>
          <p:nvPr/>
        </p:nvSpPr>
        <p:spPr>
          <a:xfrm>
            <a:off x="9775371" y="2424022"/>
            <a:ext cx="2416629" cy="2674239"/>
          </a:xfrm>
          <a:prstGeom prst="wedgeEllipseCallout">
            <a:avLst>
              <a:gd name="adj1" fmla="val -137917"/>
              <a:gd name="adj2" fmla="val 59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NIKADA NE PRESTAJE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KARAKTERISTIKE </a:t>
            </a:r>
            <a:r>
              <a:rPr lang="hr-HR" dirty="0" smtClean="0"/>
              <a:t>CYBERBULLYINGA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31136" y="2333297"/>
            <a:ext cx="7729728" cy="3902911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Agresivnost, namjera povrjeđivanja, nemogućnost žrtve da se obrani</a:t>
            </a:r>
          </a:p>
          <a:p>
            <a:r>
              <a:rPr lang="hr-HR" dirty="0" smtClean="0"/>
              <a:t>SNAGA </a:t>
            </a:r>
            <a:r>
              <a:rPr lang="hr-HR" dirty="0" smtClean="0"/>
              <a:t>PISANE RIJEČI </a:t>
            </a:r>
          </a:p>
          <a:p>
            <a:r>
              <a:rPr lang="hr-HR" dirty="0" smtClean="0"/>
              <a:t>Bez </a:t>
            </a:r>
            <a:r>
              <a:rPr lang="hr-HR" dirty="0"/>
              <a:t>fizičkog kontakta sa žrtvom ili publikom djeca i mladi TEŽE RAZUMIJU ŠTETU koju njihove riječi mogu nanijeti (</a:t>
            </a:r>
            <a:r>
              <a:rPr lang="hr-HR" i="1" dirty="0"/>
              <a:t>POČINITELJ </a:t>
            </a:r>
            <a:r>
              <a:rPr lang="hr-HR" i="1" dirty="0" err="1"/>
              <a:t>cyberbullinga</a:t>
            </a:r>
            <a:r>
              <a:rPr lang="hr-HR" i="1" dirty="0"/>
              <a:t> ne može vidjeti je li ponašanje preko </a:t>
            </a:r>
            <a:r>
              <a:rPr lang="hr-HR" i="1" dirty="0" err="1"/>
              <a:t>interneta</a:t>
            </a:r>
            <a:r>
              <a:rPr lang="hr-HR" i="1" dirty="0"/>
              <a:t> prouzročilo štetu drugome i kako je žrtva reagirala i kako se </a:t>
            </a:r>
            <a:r>
              <a:rPr lang="hr-HR" i="1" dirty="0" smtClean="0"/>
              <a:t>osjeća)</a:t>
            </a:r>
          </a:p>
          <a:p>
            <a:r>
              <a:rPr lang="hr-HR" dirty="0" smtClean="0"/>
              <a:t>IDENTITET </a:t>
            </a:r>
            <a:r>
              <a:rPr lang="hr-HR" dirty="0"/>
              <a:t>počinitelja može biti </a:t>
            </a:r>
            <a:r>
              <a:rPr lang="hr-HR" dirty="0" smtClean="0"/>
              <a:t>skriven (</a:t>
            </a:r>
            <a:r>
              <a:rPr lang="hr-HR" i="1" dirty="0" smtClean="0"/>
              <a:t>ANONIMNOST </a:t>
            </a:r>
            <a:r>
              <a:rPr lang="hr-HR" i="1" dirty="0"/>
              <a:t>počiniteljima nasilja preko interneta daje osjećaj da nekažnjeno mogu raditi sve što žele </a:t>
            </a:r>
            <a:r>
              <a:rPr lang="hr-HR" i="1" dirty="0" smtClean="0"/>
              <a:t>)</a:t>
            </a:r>
          </a:p>
          <a:p>
            <a:r>
              <a:rPr lang="hr-HR" dirty="0" smtClean="0"/>
              <a:t>Mnogobrojna </a:t>
            </a:r>
            <a:r>
              <a:rPr lang="hr-HR" dirty="0"/>
              <a:t>PUBLIKA koja se brzo proširuje i dijeli informaciju dalje </a:t>
            </a:r>
            <a:endParaRPr lang="hr-HR" dirty="0" smtClean="0"/>
          </a:p>
          <a:p>
            <a:r>
              <a:rPr lang="hr-HR" dirty="0" smtClean="0"/>
              <a:t>Može </a:t>
            </a:r>
            <a:r>
              <a:rPr lang="hr-HR" dirty="0"/>
              <a:t>biti prisutno 24 SATA, svih 7 DANA U TJEDNU </a:t>
            </a:r>
            <a:endParaRPr lang="hr-HR" dirty="0" smtClean="0"/>
          </a:p>
          <a:p>
            <a:r>
              <a:rPr lang="hr-HR" dirty="0" smtClean="0"/>
              <a:t>Može </a:t>
            </a:r>
            <a:r>
              <a:rPr lang="hr-HR" dirty="0"/>
              <a:t>biti prisutno među vršnjacima, ali mete mogu biti i odrasli npr. učitelji i profesori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13" y="5098261"/>
            <a:ext cx="2416629" cy="135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Što ako se dogodi?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Kako </a:t>
            </a:r>
            <a:r>
              <a:rPr lang="hr-HR" dirty="0"/>
              <a:t>prepoznati i što učiniti?</a:t>
            </a: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ZNAKOVI CYBERBULLYINGA NAJČEŠĆE UKLJUČUJU OVE </a:t>
            </a:r>
            <a:r>
              <a:rPr lang="hr-HR" dirty="0" smtClean="0"/>
              <a:t>SIMPTOME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emocionalna uznemirenosti za vrijeme ili poslije korištenja </a:t>
            </a:r>
            <a:r>
              <a:rPr lang="hr-HR" dirty="0" smtClean="0"/>
              <a:t>interneta</a:t>
            </a:r>
          </a:p>
          <a:p>
            <a:r>
              <a:rPr lang="hr-HR" dirty="0" smtClean="0"/>
              <a:t>izbjegavanje </a:t>
            </a:r>
            <a:r>
              <a:rPr lang="hr-HR" dirty="0"/>
              <a:t>prijatelja i uobičajenih aktivnosti </a:t>
            </a:r>
            <a:endParaRPr lang="hr-HR" dirty="0" smtClean="0"/>
          </a:p>
          <a:p>
            <a:r>
              <a:rPr lang="hr-HR" dirty="0" smtClean="0"/>
              <a:t>izbjegavanje </a:t>
            </a:r>
            <a:r>
              <a:rPr lang="hr-HR" dirty="0"/>
              <a:t>škole i grupnih okupljanja </a:t>
            </a:r>
            <a:endParaRPr lang="hr-HR" dirty="0" smtClean="0"/>
          </a:p>
          <a:p>
            <a:r>
              <a:rPr lang="hr-HR" dirty="0"/>
              <a:t>l</a:t>
            </a:r>
            <a:r>
              <a:rPr lang="hr-HR" dirty="0" smtClean="0"/>
              <a:t>ošije </a:t>
            </a:r>
            <a:r>
              <a:rPr lang="hr-HR" dirty="0"/>
              <a:t>ocjene i ispadi bijesa kod kuće </a:t>
            </a:r>
            <a:endParaRPr lang="hr-HR" dirty="0" smtClean="0"/>
          </a:p>
          <a:p>
            <a:r>
              <a:rPr lang="hr-HR" dirty="0" smtClean="0"/>
              <a:t>nagle </a:t>
            </a:r>
            <a:r>
              <a:rPr lang="hr-HR" dirty="0"/>
              <a:t>promjene raspoloženja i </a:t>
            </a:r>
            <a:r>
              <a:rPr lang="hr-HR" dirty="0" smtClean="0"/>
              <a:t>ponašanja</a:t>
            </a:r>
          </a:p>
          <a:p>
            <a:r>
              <a:rPr lang="hr-HR" dirty="0" smtClean="0"/>
              <a:t>gubitak </a:t>
            </a:r>
            <a:r>
              <a:rPr lang="hr-HR" dirty="0"/>
              <a:t>sna i apetita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39" y="3713820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POSLJEDICE </a:t>
            </a:r>
            <a:r>
              <a:rPr lang="hr-HR" dirty="0" smtClean="0"/>
              <a:t>CYBERBULLYINGA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solidFill>
                  <a:srgbClr val="0070C0"/>
                </a:solidFill>
              </a:rPr>
              <a:t>Za djecu koja su izložena nasilju: </a:t>
            </a:r>
          </a:p>
          <a:p>
            <a:r>
              <a:rPr lang="hr-HR" dirty="0" smtClean="0"/>
              <a:t>depresija </a:t>
            </a:r>
          </a:p>
          <a:p>
            <a:r>
              <a:rPr lang="hr-HR" dirty="0" smtClean="0"/>
              <a:t>anksioznost</a:t>
            </a:r>
            <a:r>
              <a:rPr lang="hr-HR" dirty="0"/>
              <a:t>, usamljenost </a:t>
            </a:r>
          </a:p>
          <a:p>
            <a:r>
              <a:rPr lang="hr-HR" dirty="0" smtClean="0"/>
              <a:t>pogoršanje </a:t>
            </a:r>
            <a:r>
              <a:rPr lang="hr-HR" dirty="0"/>
              <a:t>zdravlja </a:t>
            </a:r>
          </a:p>
          <a:p>
            <a:r>
              <a:rPr lang="hr-HR" dirty="0" smtClean="0"/>
              <a:t>nisko </a:t>
            </a:r>
            <a:r>
              <a:rPr lang="hr-HR" dirty="0"/>
              <a:t>samopoštovanje </a:t>
            </a:r>
          </a:p>
          <a:p>
            <a:r>
              <a:rPr lang="hr-HR" dirty="0" smtClean="0"/>
              <a:t>problemi </a:t>
            </a:r>
            <a:r>
              <a:rPr lang="hr-HR" dirty="0"/>
              <a:t>u školi </a:t>
            </a:r>
          </a:p>
          <a:p>
            <a:r>
              <a:rPr lang="hr-HR" dirty="0" smtClean="0"/>
              <a:t>agresivno </a:t>
            </a:r>
            <a:r>
              <a:rPr lang="hr-HR" dirty="0"/>
              <a:t>ponašanje </a:t>
            </a:r>
          </a:p>
          <a:p>
            <a:r>
              <a:rPr lang="hr-HR" dirty="0" smtClean="0"/>
              <a:t>razmišljanje </a:t>
            </a:r>
            <a:r>
              <a:rPr lang="hr-HR" dirty="0"/>
              <a:t>o samoubojstvu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Za djecu koja sudjeluju u nasilju: </a:t>
            </a:r>
          </a:p>
          <a:p>
            <a:r>
              <a:rPr lang="hr-HR" dirty="0" smtClean="0"/>
              <a:t>ne </a:t>
            </a:r>
            <a:r>
              <a:rPr lang="hr-HR" dirty="0"/>
              <a:t>znaju razliku između dobra i zla </a:t>
            </a:r>
          </a:p>
          <a:p>
            <a:r>
              <a:rPr lang="hr-HR" dirty="0" smtClean="0"/>
              <a:t>veća </a:t>
            </a:r>
            <a:r>
              <a:rPr lang="hr-HR" dirty="0"/>
              <a:t>je opasnost od uzimanja sredstava ovisnosti </a:t>
            </a:r>
          </a:p>
          <a:p>
            <a:r>
              <a:rPr lang="hr-HR" dirty="0" smtClean="0"/>
              <a:t>češći </a:t>
            </a:r>
            <a:r>
              <a:rPr lang="hr-HR" dirty="0"/>
              <a:t>problemi u školi </a:t>
            </a:r>
          </a:p>
          <a:p>
            <a:r>
              <a:rPr lang="hr-HR" dirty="0" smtClean="0"/>
              <a:t>mogući </a:t>
            </a:r>
            <a:r>
              <a:rPr lang="hr-HR" dirty="0"/>
              <a:t>razvoj problema u ponašanju </a:t>
            </a:r>
          </a:p>
          <a:p>
            <a:r>
              <a:rPr lang="hr-HR" dirty="0" smtClean="0"/>
              <a:t>teško </a:t>
            </a:r>
            <a:r>
              <a:rPr lang="hr-HR" dirty="0"/>
              <a:t>uspostavljaju odnos s drugima </a:t>
            </a:r>
          </a:p>
          <a:p>
            <a:r>
              <a:rPr lang="hr-HR" dirty="0" smtClean="0"/>
              <a:t>mogu </a:t>
            </a:r>
            <a:r>
              <a:rPr lang="hr-HR" dirty="0"/>
              <a:t>i sami postati žrtve.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4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31135" y="213577"/>
            <a:ext cx="7729728" cy="1188720"/>
          </a:xfrm>
        </p:spPr>
        <p:txBody>
          <a:bodyPr/>
          <a:lstStyle/>
          <a:p>
            <a:r>
              <a:rPr lang="hr-HR" dirty="0" smtClean="0"/>
              <a:t>Kad je dijete žrtva nasilja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26950" t="17805" r="28683" b="50065"/>
          <a:stretch/>
        </p:blipFill>
        <p:spPr>
          <a:xfrm>
            <a:off x="529067" y="1632856"/>
            <a:ext cx="11188696" cy="435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31136" y="196864"/>
            <a:ext cx="7729728" cy="1188720"/>
          </a:xfrm>
        </p:spPr>
        <p:txBody>
          <a:bodyPr/>
          <a:lstStyle/>
          <a:p>
            <a:r>
              <a:rPr lang="hr-HR" dirty="0" smtClean="0"/>
              <a:t>Kada dijete sudjeluje u elektroničkom nasilju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26950" t="52930" r="28683" b="3103"/>
          <a:stretch/>
        </p:blipFill>
        <p:spPr>
          <a:xfrm>
            <a:off x="780706" y="1523999"/>
            <a:ext cx="9867963" cy="46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POMOĆI ŽRTVI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31136" y="2395728"/>
            <a:ext cx="7729728" cy="3598164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Razgovarati sa žrtvom, savjetovati da ne odgovara na nasilne, prijeteće ili na bilo kakav način sumnjive poruke </a:t>
            </a:r>
          </a:p>
          <a:p>
            <a:r>
              <a:rPr lang="hr-HR" dirty="0"/>
              <a:t>Uputiti da ne briše poruke ili slike, jer mogu poslužiti kao dokaz </a:t>
            </a:r>
          </a:p>
          <a:p>
            <a:r>
              <a:rPr lang="hr-HR" dirty="0"/>
              <a:t>Pokušati otkriti identitet nasilnika kako bi se mogle poduzeti adekvatne mjere za sprječavanje nasilja </a:t>
            </a:r>
          </a:p>
          <a:p>
            <a:r>
              <a:rPr lang="hr-HR" dirty="0"/>
              <a:t>Savjetovati žrtvi da blokira nasilnika i da mu/joj da do znanja da zna da je on/ona ta/j koji vrijeđa i da zatraži da prestane</a:t>
            </a:r>
          </a:p>
          <a:p>
            <a:r>
              <a:rPr lang="hr-HR" dirty="0"/>
              <a:t>Prijaviti slučaj administratoru internetske stranice (društvene mreže i stranice za dijeljenje videa trebale bi imati način za prijavu </a:t>
            </a:r>
            <a:r>
              <a:rPr lang="hr-HR" dirty="0" err="1"/>
              <a:t>cyberbullinga</a:t>
            </a:r>
            <a:r>
              <a:rPr lang="hr-HR" dirty="0"/>
              <a:t> – to je standardna procedura koja se treba učiniti)</a:t>
            </a:r>
          </a:p>
          <a:p>
            <a:r>
              <a:rPr lang="hr-HR" dirty="0"/>
              <a:t>Obavijestiti roditelje, školskog pedagoga, psihologa – pružiti mogućnost žrtvi da porazgovara sa stručnim suradnikom škole</a:t>
            </a:r>
          </a:p>
          <a:p>
            <a:r>
              <a:rPr lang="hr-HR" dirty="0"/>
              <a:t>Obavijestiti policiju ako </a:t>
            </a:r>
            <a:r>
              <a:rPr lang="hr-HR" dirty="0" err="1"/>
              <a:t>cyberbulling</a:t>
            </a:r>
            <a:r>
              <a:rPr lang="hr-HR" dirty="0"/>
              <a:t> nakon prethodnih učinjenih koraka ne prestane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0800 606 </a:t>
            </a:r>
            <a:r>
              <a:rPr lang="hr-HR" dirty="0" err="1" smtClean="0"/>
              <a:t>606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pic>
        <p:nvPicPr>
          <p:cNvPr id="5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0" t="19153" r="26610" b="15432"/>
          <a:stretch/>
        </p:blipFill>
        <p:spPr bwMode="auto">
          <a:xfrm>
            <a:off x="2884714" y="2245018"/>
            <a:ext cx="5921829" cy="35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PREVENIRATI CYBERBULLYING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31136" y="2386362"/>
            <a:ext cx="7729728" cy="33536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/>
              <a:t>Savjetovati djeci i mladima:</a:t>
            </a:r>
          </a:p>
          <a:p>
            <a:r>
              <a:rPr lang="hr-HR" dirty="0" smtClean="0"/>
              <a:t>Da </a:t>
            </a:r>
            <a:r>
              <a:rPr lang="hr-HR" dirty="0"/>
              <a:t>budu pažljiva kome na internetu daju svoj broj mobitela i ostale osobne podatke</a:t>
            </a:r>
          </a:p>
          <a:p>
            <a:r>
              <a:rPr lang="hr-HR" dirty="0" smtClean="0"/>
              <a:t>Tuđi </a:t>
            </a:r>
            <a:r>
              <a:rPr lang="hr-HR" dirty="0"/>
              <a:t>brojevi mobitela, e-mail adrese, fotografije, video isječci i slično NIKADA se ne dijele bez znanja te osobe</a:t>
            </a:r>
          </a:p>
          <a:p>
            <a:r>
              <a:rPr lang="hr-HR" dirty="0" smtClean="0"/>
              <a:t>Da </a:t>
            </a:r>
            <a:r>
              <a:rPr lang="hr-HR" dirty="0"/>
              <a:t>nikad nikome, osim roditeljima, ne govore svoju lozinku, čak ni prijateljima</a:t>
            </a:r>
          </a:p>
          <a:p>
            <a:r>
              <a:rPr lang="hr-HR" dirty="0" smtClean="0"/>
              <a:t>Da </a:t>
            </a:r>
            <a:r>
              <a:rPr lang="hr-HR" dirty="0"/>
              <a:t>ne stavljaju na internet ništa što ne žele da vide prijatelji iz razreda, čak ni u e-mailu</a:t>
            </a:r>
          </a:p>
          <a:p>
            <a:r>
              <a:rPr lang="hr-HR" dirty="0" smtClean="0"/>
              <a:t>Da </a:t>
            </a:r>
            <a:r>
              <a:rPr lang="hr-HR" dirty="0"/>
              <a:t>ako dobijete sumnjivu poruku s nepoznatog broja, da ne odgovaraju</a:t>
            </a:r>
          </a:p>
          <a:p>
            <a:r>
              <a:rPr lang="hr-HR" dirty="0" smtClean="0"/>
              <a:t>Da </a:t>
            </a:r>
            <a:r>
              <a:rPr lang="hr-HR" dirty="0"/>
              <a:t>budu pažljiva i obazriva prema drugima; kad se šale, ili kada su ljuti da uvijek razmišljaju o mogućim posljedicama prije slanja neke poruke i neka se zapitaju kako bi oni reagirali na takvu poruku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347584"/>
          </a:xfrm>
        </p:spPr>
        <p:txBody>
          <a:bodyPr>
            <a:normAutofit fontScale="90000"/>
          </a:bodyPr>
          <a:lstStyle/>
          <a:p>
            <a:r>
              <a:rPr lang="hr-HR" dirty="0"/>
              <a:t>Zadaci škole u prevenciji i nošenju sa nasiljem putem suvremenih </a:t>
            </a:r>
            <a:r>
              <a:rPr lang="hr-HR" dirty="0" smtClean="0"/>
              <a:t>tehnologija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321322"/>
          </a:xfrm>
        </p:spPr>
        <p:txBody>
          <a:bodyPr>
            <a:normAutofit fontScale="85000" lnSpcReduction="10000"/>
          </a:bodyPr>
          <a:lstStyle/>
          <a:p>
            <a:r>
              <a:rPr lang="hr-HR" dirty="0"/>
              <a:t>uspostaviti efikasna preventivna pravila škole za korištenje interneta i suvremenih tehnologija te za postupke u slučaju pojave </a:t>
            </a:r>
            <a:r>
              <a:rPr lang="hr-HR" dirty="0" err="1"/>
              <a:t>cyberbullyinga</a:t>
            </a:r>
            <a:r>
              <a:rPr lang="hr-HR" dirty="0"/>
              <a:t> </a:t>
            </a:r>
            <a:endParaRPr lang="hr-HR" dirty="0" smtClean="0"/>
          </a:p>
          <a:p>
            <a:r>
              <a:rPr lang="hr-HR" dirty="0" smtClean="0"/>
              <a:t>kontinuirano </a:t>
            </a:r>
            <a:r>
              <a:rPr lang="hr-HR" dirty="0"/>
              <a:t>razvijati suradničke intervencije koje uključuju nastavnike, roditelje i učenike </a:t>
            </a:r>
          </a:p>
          <a:p>
            <a:r>
              <a:rPr lang="hr-HR" dirty="0" smtClean="0"/>
              <a:t>prijaviti </a:t>
            </a:r>
            <a:r>
              <a:rPr lang="hr-HR" dirty="0"/>
              <a:t>svaki oblik e </a:t>
            </a:r>
            <a:r>
              <a:rPr lang="hr-HR" dirty="0" smtClean="0"/>
              <a:t>nasilja</a:t>
            </a:r>
          </a:p>
          <a:p>
            <a:r>
              <a:rPr lang="hr-HR" dirty="0" smtClean="0"/>
              <a:t>pristup </a:t>
            </a:r>
            <a:r>
              <a:rPr lang="hr-HR" dirty="0"/>
              <a:t>kod kršenja pravila mora biti usuglašen i dosljedan </a:t>
            </a:r>
          </a:p>
          <a:p>
            <a:r>
              <a:rPr lang="hr-HR" dirty="0" smtClean="0"/>
              <a:t>edukacija </a:t>
            </a:r>
            <a:r>
              <a:rPr lang="hr-HR" dirty="0"/>
              <a:t>i osvještavanje djece i mladih o prednostima i nedostacima te rizicima korištenja suvremenih tehnologija od strane nastavnika – kroz medijsku kulturu, sate razrednih odjeljenja, nastavu informatike i druge školske </a:t>
            </a:r>
            <a:r>
              <a:rPr lang="hr-HR" dirty="0" smtClean="0"/>
              <a:t>predmete,</a:t>
            </a:r>
          </a:p>
          <a:p>
            <a:r>
              <a:rPr lang="hr-HR" dirty="0" smtClean="0"/>
              <a:t>osvještavanje </a:t>
            </a:r>
            <a:r>
              <a:rPr lang="hr-HR" dirty="0"/>
              <a:t>roditelja kroz roditeljske sastanke o pomoći djeci u razvijanju osobne odgovornosti za ispravno i pogrešno </a:t>
            </a:r>
          </a:p>
          <a:p>
            <a:r>
              <a:rPr lang="hr-HR" dirty="0" smtClean="0"/>
              <a:t>senzibilizirati </a:t>
            </a:r>
            <a:r>
              <a:rPr lang="hr-HR" dirty="0"/>
              <a:t>učenike o tome koje sve posljedice po žrtvu može imati </a:t>
            </a:r>
            <a:r>
              <a:rPr lang="hr-HR" dirty="0" err="1" smtClean="0"/>
              <a:t>cyberbulling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Činjenice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46870" y="914400"/>
            <a:ext cx="4815840" cy="4137103"/>
          </a:xfrm>
        </p:spPr>
        <p:txBody>
          <a:bodyPr>
            <a:noAutofit/>
          </a:bodyPr>
          <a:lstStyle/>
          <a:p>
            <a:r>
              <a:rPr lang="hr-HR" sz="2400" dirty="0"/>
              <a:t>96% učenika u RH ima vlastiti mobitel</a:t>
            </a:r>
          </a:p>
          <a:p>
            <a:r>
              <a:rPr lang="hr-HR" sz="2400" dirty="0" err="1" smtClean="0"/>
              <a:t>Cyberbullying</a:t>
            </a:r>
            <a:r>
              <a:rPr lang="hr-HR" sz="2400" dirty="0" smtClean="0"/>
              <a:t> </a:t>
            </a:r>
            <a:r>
              <a:rPr lang="hr-HR" sz="2400" dirty="0"/>
              <a:t>je samo jedan oblik ukupnog vršnjačkog </a:t>
            </a:r>
            <a:r>
              <a:rPr lang="hr-HR" sz="2400" dirty="0" smtClean="0"/>
              <a:t>nasilja</a:t>
            </a:r>
          </a:p>
          <a:p>
            <a:endParaRPr lang="hr-HR" sz="2400" dirty="0"/>
          </a:p>
          <a:p>
            <a:r>
              <a:rPr lang="hr-HR" sz="2400" dirty="0" smtClean="0"/>
              <a:t>Najčešće </a:t>
            </a:r>
            <a:r>
              <a:rPr lang="hr-HR" sz="2400" dirty="0"/>
              <a:t>zlostavljanje putem interneta je među mladima između 12 – 15 godina </a:t>
            </a:r>
            <a:endParaRPr lang="hr-HR" sz="2400" dirty="0" smtClean="0"/>
          </a:p>
          <a:p>
            <a:r>
              <a:rPr lang="hr-HR" sz="2400" dirty="0" smtClean="0"/>
              <a:t>Chat</a:t>
            </a:r>
            <a:r>
              <a:rPr lang="hr-HR" sz="2400" dirty="0"/>
              <a:t>, Facebook i poruke su uvjerljivo najčešći kanali za e-nasilje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85" y="3549918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1600200" y="809296"/>
            <a:ext cx="8991600" cy="4939862"/>
          </a:xfrm>
        </p:spPr>
        <p:txBody>
          <a:bodyPr>
            <a:normAutofit/>
          </a:bodyPr>
          <a:lstStyle/>
          <a:p>
            <a:r>
              <a:rPr lang="hr-HR" cap="none" dirty="0" smtClean="0"/>
              <a:t>Edukacija, razgovor i nadgledanje djece od neprocjenjive su važnosti za razvijanje primjerenog ponašanja i prevenciju svakog oblika nasilja nad i među djecom.</a:t>
            </a:r>
            <a:br>
              <a:rPr lang="hr-HR" cap="none" dirty="0" smtClean="0"/>
            </a:br>
            <a:endParaRPr lang="hr-HR" cap="none" dirty="0"/>
          </a:p>
        </p:txBody>
      </p:sp>
      <p:sp>
        <p:nvSpPr>
          <p:cNvPr id="7" name="Podnaslov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06" y="4291453"/>
            <a:ext cx="3352800" cy="136207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4079328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>
                <a:hlinkClick r:id="rId3"/>
              </a:rPr>
              <a:t>http://www.dansigurnijeginterneta.org</a:t>
            </a:r>
            <a:r>
              <a:rPr lang="hr-HR" dirty="0" smtClean="0">
                <a:hlinkClick r:id="rId3"/>
              </a:rPr>
              <a:t>/</a:t>
            </a:r>
            <a:endParaRPr lang="hr-HR" dirty="0" smtClean="0"/>
          </a:p>
          <a:p>
            <a:r>
              <a:rPr lang="hr-HR" dirty="0">
                <a:hlinkClick r:id="rId4"/>
              </a:rPr>
              <a:t>https://www.sigurnostnainternetu.hr</a:t>
            </a:r>
            <a:r>
              <a:rPr lang="hr-HR" dirty="0" smtClean="0">
                <a:hlinkClick r:id="rId4"/>
              </a:rPr>
              <a:t>/</a:t>
            </a:r>
            <a:endParaRPr lang="hr-HR" dirty="0" smtClean="0"/>
          </a:p>
          <a:p>
            <a:r>
              <a:rPr lang="hr-HR" dirty="0">
                <a:hlinkClick r:id="rId5"/>
              </a:rPr>
              <a:t>http://www.medijskapismenost.hr/roditelji</a:t>
            </a:r>
            <a:r>
              <a:rPr lang="hr-HR" dirty="0" smtClean="0">
                <a:hlinkClick r:id="rId5"/>
              </a:rPr>
              <a:t>/</a:t>
            </a:r>
            <a:endParaRPr lang="hr-HR" dirty="0" smtClean="0"/>
          </a:p>
          <a:p>
            <a:r>
              <a:rPr lang="hr-HR" dirty="0">
                <a:hlinkClick r:id="rId6"/>
              </a:rPr>
              <a:t>http://</a:t>
            </a:r>
            <a:r>
              <a:rPr lang="hr-HR" dirty="0" smtClean="0">
                <a:hlinkClick r:id="rId6"/>
              </a:rPr>
              <a:t>www.petzanet.hr/Kurikulum/7-i-8-razred/priru%C4%8Dnik-za-roditelje</a:t>
            </a:r>
            <a:endParaRPr lang="hr-HR" dirty="0" smtClean="0"/>
          </a:p>
          <a:p>
            <a:r>
              <a:rPr lang="hr-HR" dirty="0">
                <a:hlinkClick r:id="rId7"/>
              </a:rPr>
              <a:t>http://</a:t>
            </a:r>
            <a:r>
              <a:rPr lang="hr-HR" dirty="0" smtClean="0">
                <a:hlinkClick r:id="rId7"/>
              </a:rPr>
              <a:t>www.petzanet.hr/Portals/0/Kurikulum/PrirucniciZaRoditelje/Modul4/Modul_4_roditelji_5_5.pdf</a:t>
            </a:r>
            <a:endParaRPr lang="hr-HR" dirty="0" smtClean="0"/>
          </a:p>
          <a:p>
            <a:r>
              <a:rPr lang="hr-HR" dirty="0">
                <a:hlinkClick r:id="rId8"/>
              </a:rPr>
              <a:t>http://</a:t>
            </a:r>
            <a:r>
              <a:rPr lang="hr-HR" dirty="0" smtClean="0">
                <a:hlinkClick r:id="rId8"/>
              </a:rPr>
              <a:t>www.petzanet.hr/Portals/0/Kurikulum/PrirucniciZaRoditelje/Modul4/Modul_4_roditelji_5_4.pdf</a:t>
            </a:r>
            <a:endParaRPr lang="hr-HR" dirty="0" smtClean="0"/>
          </a:p>
          <a:p>
            <a:r>
              <a:rPr lang="hr-HR" dirty="0">
                <a:hlinkClick r:id="rId9"/>
              </a:rPr>
              <a:t>http://</a:t>
            </a:r>
            <a:r>
              <a:rPr lang="hr-HR" dirty="0" smtClean="0">
                <a:hlinkClick r:id="rId9"/>
              </a:rPr>
              <a:t>www.petzanet.hr/Portals/0/Kurikulum/PrirucniciZaRoditelje/Modul4/Modul_4_roditelji_5_2.pdf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3"/>
              </a:rPr>
              <a:t>http://www.petzanet.hr/Portals/0/Kurikulum/PrirucniciZaRoditelje/Modul4/Modul_4_roditelji_5_1.pdf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  <a:hlinkClick r:id="rId4"/>
              </a:rPr>
              <a:t>http://www.petzanet.hr/Portals/0/Kurikulum/PrirucniciZaUcitelje/Modul4/PunaPriprema/5%206%20%20Ovo%20bi%20mogla%20biti%20i%20tvoja%20pri%C4%8Da.pdf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  <a:hlinkClick r:id="rId5"/>
              </a:rPr>
              <a:t>http://www.petzanet.hr/Portals/0/Kurikulum/PrirucniciZaUcitelje/Modul4/PunaPriprema/2%203%20%20Privatnost%20i%20dijeljenje%20sadr%C5%BEaja.pdf</a:t>
            </a:r>
            <a:endParaRPr lang="hr-HR" dirty="0">
              <a:solidFill>
                <a:schemeClr val="tx1"/>
              </a:solidFill>
            </a:endParaRP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4958" r="41623"/>
          <a:stretch/>
        </p:blipFill>
        <p:spPr bwMode="auto">
          <a:xfrm>
            <a:off x="3962399" y="240982"/>
            <a:ext cx="4484915" cy="63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8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15668" r="41464" b="7571"/>
          <a:stretch/>
        </p:blipFill>
        <p:spPr bwMode="auto">
          <a:xfrm>
            <a:off x="4047891" y="185058"/>
            <a:ext cx="4873083" cy="634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52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9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4672" y="1418898"/>
            <a:ext cx="4486656" cy="1966428"/>
          </a:xfrm>
        </p:spPr>
        <p:txBody>
          <a:bodyPr>
            <a:normAutofit fontScale="90000"/>
          </a:bodyPr>
          <a:lstStyle/>
          <a:p>
            <a:r>
              <a:rPr lang="hr-HR" dirty="0"/>
              <a:t>CYBERBULLYING–elektroničko nasilje i zlostavljanje posredovano suvremenim tehnologijama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 počinitelj(i) i žrtva(e) su djeca i/ili maloljetnici </a:t>
            </a:r>
          </a:p>
          <a:p>
            <a:r>
              <a:rPr lang="hr-HR" dirty="0"/>
              <a:t>Nazivamo ga još:</a:t>
            </a:r>
          </a:p>
          <a:p>
            <a:pPr lvl="1"/>
            <a:r>
              <a:rPr lang="hr-HR" sz="2000" dirty="0"/>
              <a:t>Nasilje preko interneta/mobitela</a:t>
            </a:r>
          </a:p>
          <a:p>
            <a:pPr lvl="1"/>
            <a:r>
              <a:rPr lang="hr-HR" sz="2000" dirty="0"/>
              <a:t>Zlostavljanje preko interneta/mobitela</a:t>
            </a:r>
          </a:p>
          <a:p>
            <a:pPr lvl="1"/>
            <a:r>
              <a:rPr lang="hr-HR" sz="2000" dirty="0"/>
              <a:t>Virtualno zlostavljanje</a:t>
            </a:r>
          </a:p>
          <a:p>
            <a:pPr lvl="1"/>
            <a:r>
              <a:rPr lang="hr-HR" sz="2000" dirty="0"/>
              <a:t>Elektronsko nasilje</a:t>
            </a:r>
          </a:p>
          <a:p>
            <a:pPr lvl="1"/>
            <a:r>
              <a:rPr lang="hr-HR" sz="2000" dirty="0"/>
              <a:t>Elektronski </a:t>
            </a:r>
            <a:r>
              <a:rPr lang="hr-HR" sz="2000" dirty="0" err="1"/>
              <a:t>bullying</a:t>
            </a:r>
            <a:endParaRPr lang="hr-HR" sz="20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Situacije kad je dijete ili tinejdžer izloženo napadu drugog djeteta, tinejdžera ili grupe djece, putem interneta ili mobilnog telefona 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221" y="438835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804672" y="1559860"/>
            <a:ext cx="4486656" cy="1825466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FF0000"/>
                </a:solidFill>
              </a:rPr>
              <a:t>CILJ </a:t>
            </a:r>
            <a:r>
              <a:rPr lang="hr-HR" dirty="0"/>
              <a:t>POVRIJEDITI, UZNEMIRITI ILI NA BILO KOJI NAČIN OŠTETITI POJEDINCA koji se ne može zaštiti od takvih postupaka</a:t>
            </a:r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/>
              <a:t>UKLJUČUJE:</a:t>
            </a:r>
          </a:p>
          <a:p>
            <a:pPr lvl="1"/>
            <a:r>
              <a:rPr lang="hr-HR" sz="2000" dirty="0" smtClean="0"/>
              <a:t>poticanje </a:t>
            </a:r>
            <a:r>
              <a:rPr lang="hr-HR" sz="2000" dirty="0"/>
              <a:t>grupne mržnje                                                                                </a:t>
            </a:r>
            <a:endParaRPr lang="hr-HR" sz="2000" dirty="0" smtClean="0"/>
          </a:p>
          <a:p>
            <a:pPr lvl="1"/>
            <a:r>
              <a:rPr lang="hr-HR" sz="2000" dirty="0" smtClean="0"/>
              <a:t>napad </a:t>
            </a:r>
            <a:r>
              <a:rPr lang="hr-HR" sz="2000" dirty="0"/>
              <a:t>na privatnost </a:t>
            </a:r>
          </a:p>
          <a:p>
            <a:pPr lvl="1"/>
            <a:r>
              <a:rPr lang="hr-HR" sz="2000" dirty="0" smtClean="0"/>
              <a:t>uznemiravanje </a:t>
            </a:r>
          </a:p>
          <a:p>
            <a:pPr lvl="1"/>
            <a:r>
              <a:rPr lang="hr-HR" sz="2000" dirty="0" smtClean="0"/>
              <a:t>uhođenje </a:t>
            </a:r>
          </a:p>
          <a:p>
            <a:pPr lvl="1"/>
            <a:r>
              <a:rPr lang="hr-HR" sz="2000" dirty="0" smtClean="0"/>
              <a:t>vrijeđanje </a:t>
            </a:r>
          </a:p>
          <a:p>
            <a:pPr lvl="1"/>
            <a:r>
              <a:rPr lang="hr-HR" sz="2000" dirty="0" smtClean="0"/>
              <a:t>nesavjestan </a:t>
            </a:r>
            <a:r>
              <a:rPr lang="hr-HR" sz="2000" dirty="0"/>
              <a:t>pristup štetnim </a:t>
            </a:r>
            <a:r>
              <a:rPr lang="hr-HR" sz="2000" dirty="0" smtClean="0"/>
              <a:t>sadržajima</a:t>
            </a:r>
          </a:p>
          <a:p>
            <a:pPr lvl="1"/>
            <a:r>
              <a:rPr lang="hr-HR" sz="2000" dirty="0" smtClean="0"/>
              <a:t>slanje </a:t>
            </a:r>
            <a:r>
              <a:rPr lang="hr-HR" sz="2000" dirty="0"/>
              <a:t>prijetećih, okrutnih poruka </a:t>
            </a:r>
          </a:p>
          <a:p>
            <a:pPr lvl="1"/>
            <a:r>
              <a:rPr lang="hr-HR" sz="2000" dirty="0" smtClean="0"/>
              <a:t>kreiranje </a:t>
            </a:r>
            <a:r>
              <a:rPr lang="hr-HR" sz="2000" dirty="0"/>
              <a:t>stranica koje sadrže priče, crteže, slike i šale na račun vršnjaka </a:t>
            </a:r>
          </a:p>
          <a:p>
            <a:pPr lvl="1"/>
            <a:r>
              <a:rPr lang="hr-HR" sz="2000" dirty="0" smtClean="0"/>
              <a:t>širenje </a:t>
            </a:r>
            <a:r>
              <a:rPr lang="hr-HR" sz="2000" dirty="0"/>
              <a:t>nasilnih i uvredljivih komentara</a:t>
            </a:r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04" y="3641358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Video: </a:t>
            </a:r>
            <a:r>
              <a:rPr lang="hr-HR" dirty="0" smtClean="0">
                <a:hlinkClick r:id="rId3"/>
              </a:rPr>
              <a:t>Lažno predstavljanje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Video: </a:t>
            </a:r>
            <a:r>
              <a:rPr lang="hr-HR" dirty="0" smtClean="0">
                <a:hlinkClick r:id="rId3"/>
              </a:rPr>
              <a:t>Dijeljenje fotografija na mreži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Metode CYBERBULLYINGA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sz="3200" dirty="0" smtClean="0"/>
              <a:t>Grubo online sukobljavanje</a:t>
            </a:r>
          </a:p>
          <a:p>
            <a:r>
              <a:rPr lang="pl-PL" sz="3200" dirty="0" smtClean="0"/>
              <a:t>Uznemiravanje</a:t>
            </a:r>
          </a:p>
          <a:p>
            <a:r>
              <a:rPr lang="pl-PL" sz="3200" dirty="0" smtClean="0"/>
              <a:t>Ogovaranje i klevetanje</a:t>
            </a:r>
          </a:p>
          <a:p>
            <a:r>
              <a:rPr lang="pl-PL" sz="3200" dirty="0" smtClean="0"/>
              <a:t>Lažno predstavljanje</a:t>
            </a:r>
          </a:p>
          <a:p>
            <a:r>
              <a:rPr lang="pl-PL" sz="3200" dirty="0" smtClean="0"/>
              <a:t>Iznuđivanje i širenje povjerljivih informacija</a:t>
            </a:r>
          </a:p>
          <a:p>
            <a:r>
              <a:rPr lang="pl-PL" sz="3200" dirty="0" smtClean="0"/>
              <a:t>Socijalno isključivanje</a:t>
            </a:r>
          </a:p>
          <a:p>
            <a:r>
              <a:rPr lang="pl-PL" sz="3200" dirty="0" smtClean="0"/>
              <a:t>Prijetnje i uhođenje</a:t>
            </a:r>
          </a:p>
          <a:p>
            <a:r>
              <a:rPr lang="pl-PL" sz="3200" dirty="0" smtClean="0"/>
              <a:t>Videosnimanje</a:t>
            </a:r>
          </a:p>
          <a:p>
            <a:r>
              <a:rPr lang="pl-PL" sz="3200" dirty="0" smtClean="0"/>
              <a:t>Izmjena fotografija</a:t>
            </a:r>
            <a:endParaRPr lang="hr-HR" sz="320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764" y="3043237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IZRAVAN </a:t>
            </a:r>
            <a:r>
              <a:rPr lang="hr-HR" dirty="0" smtClean="0"/>
              <a:t>NAPAD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SLANJE uznemirujućih poruka mobitelom, e-mailom ili na chatu </a:t>
            </a:r>
          </a:p>
          <a:p>
            <a:r>
              <a:rPr lang="hr-HR" dirty="0"/>
              <a:t>KRAĐA ili PROMJENA lozinke za e-mail ili nadimak na chatu </a:t>
            </a:r>
          </a:p>
          <a:p>
            <a:r>
              <a:rPr lang="hr-HR" dirty="0"/>
              <a:t>objavljivanje PRIVATNIH PODATAKA ili NEISTINE na chatu, blogu ili internetskoj stranici</a:t>
            </a:r>
          </a:p>
          <a:p>
            <a:r>
              <a:rPr lang="hr-HR" dirty="0"/>
              <a:t>slanje UZNEMIRUJUĆIH SLIKA putem e-maila ili MMS poruka na mobitelu </a:t>
            </a:r>
          </a:p>
          <a:p>
            <a:r>
              <a:rPr lang="hr-HR" dirty="0"/>
              <a:t>postavljanje internetske ANKETE O ŽRTVI</a:t>
            </a:r>
          </a:p>
          <a:p>
            <a:r>
              <a:rPr lang="hr-HR" dirty="0"/>
              <a:t>slanje VIRUSA na e-mail ili mobitel</a:t>
            </a:r>
          </a:p>
          <a:p>
            <a:r>
              <a:rPr lang="hr-HR" dirty="0"/>
              <a:t>slanje PORNOGRAFIJE I NEŽELJENE POŠTE na e-mail ili mobitel </a:t>
            </a:r>
          </a:p>
          <a:p>
            <a:r>
              <a:rPr lang="hr-HR" dirty="0"/>
              <a:t>LAŽNO PREDSTAVLJANJE kao drugo dijete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849" y="4643509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9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Neizravan napad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Počinitelj napada žrtvu preko TREĆE OSOBE, koja toga najčešće nije svjesna.</a:t>
            </a:r>
          </a:p>
          <a:p>
            <a:r>
              <a:rPr lang="hr-HR" dirty="0" smtClean="0"/>
              <a:t>NAJOPASNIJA </a:t>
            </a:r>
            <a:r>
              <a:rPr lang="hr-HR" dirty="0"/>
              <a:t>VRSTA NASILJA PREKO </a:t>
            </a:r>
            <a:r>
              <a:rPr lang="hr-HR" dirty="0" smtClean="0"/>
              <a:t>INTERNETA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Cyberbullying - nasilje putem Interneta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89" y="413982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3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540</TotalTime>
  <Words>1698</Words>
  <Application>Microsoft Office PowerPoint</Application>
  <PresentationFormat>Široki zaslon</PresentationFormat>
  <Paragraphs>194</Paragraphs>
  <Slides>25</Slides>
  <Notes>25</Notes>
  <HiddenSlides>2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9" baseType="lpstr">
      <vt:lpstr>Arial</vt:lpstr>
      <vt:lpstr>Calibri</vt:lpstr>
      <vt:lpstr>Gill Sans MT</vt:lpstr>
      <vt:lpstr>Parcel</vt:lpstr>
      <vt:lpstr>CyberbullYing – nasilje putem interneta</vt:lpstr>
      <vt:lpstr>Činjenice</vt:lpstr>
      <vt:lpstr>CYBERBULLYING–elektroničko nasilje i zlostavljanje posredovano suvremenim tehnologijama </vt:lpstr>
      <vt:lpstr>CILJ POVRIJEDITI, UZNEMIRITI ILI NA BILO KOJI NAČIN OŠTETITI POJEDINCA koji se ne može zaštiti od takvih postupaka</vt:lpstr>
      <vt:lpstr>Video: Lažno predstavljanje</vt:lpstr>
      <vt:lpstr>Video: Dijeljenje fotografija na mreži</vt:lpstr>
      <vt:lpstr>Metode CYBERBULLYINGA</vt:lpstr>
      <vt:lpstr>IZRAVAN NAPAD</vt:lpstr>
      <vt:lpstr>Neizravan napad</vt:lpstr>
      <vt:lpstr>KARAKTERISTIKE CYBERBULLYINGA</vt:lpstr>
      <vt:lpstr>Što ako se dogodi?  Kako prepoznati i što učiniti?</vt:lpstr>
      <vt:lpstr>ZNAKOVI CYBERBULLYINGA NAJČEŠĆE UKLJUČUJU OVE SIMPTOME</vt:lpstr>
      <vt:lpstr>POSLJEDICE CYBERBULLYINGA</vt:lpstr>
      <vt:lpstr>Kad je dijete žrtva nasilja</vt:lpstr>
      <vt:lpstr>Kada dijete sudjeluje u elektroničkom nasilju</vt:lpstr>
      <vt:lpstr>KAKO POMOĆI ŽRTVI?</vt:lpstr>
      <vt:lpstr>0800 606 606</vt:lpstr>
      <vt:lpstr>KAKO PREVENIRATI CYBERBULLYING?</vt:lpstr>
      <vt:lpstr>Zadaci škole u prevenciji i nošenju sa nasiljem putem suvremenih tehnologija</vt:lpstr>
      <vt:lpstr>Edukacija, razgovor i nadgledanje djece od neprocjenjive su važnosti za razvijanje primjerenog ponašanja i prevenciju svakog oblika nasilja nad i među djecom. </vt:lpstr>
      <vt:lpstr>Literatura</vt:lpstr>
      <vt:lpstr>literatura</vt:lpstr>
      <vt:lpstr>PowerPointova prezentacija</vt:lpstr>
      <vt:lpstr>PowerPointova prezentacija</vt:lpstr>
      <vt:lpstr>Hvala na pažnji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Cyberbulling – nasilje putem interneta</dc:title>
  <dc:creator>Windows korisnik</dc:creator>
  <cp:lastModifiedBy>X</cp:lastModifiedBy>
  <cp:revision>23</cp:revision>
  <cp:lastPrinted>2019-02-22T08:40:45Z</cp:lastPrinted>
  <dcterms:created xsi:type="dcterms:W3CDTF">2018-02-10T12:21:52Z</dcterms:created>
  <dcterms:modified xsi:type="dcterms:W3CDTF">2019-02-27T06:57:10Z</dcterms:modified>
</cp:coreProperties>
</file>